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13"/>
  </p:notesMasterIdLst>
  <p:handoutMasterIdLst>
    <p:handoutMasterId r:id="rId14"/>
  </p:handoutMasterIdLst>
  <p:sldIdLst>
    <p:sldId id="272" r:id="rId2"/>
    <p:sldId id="273" r:id="rId3"/>
    <p:sldId id="274" r:id="rId4"/>
    <p:sldId id="264" r:id="rId5"/>
    <p:sldId id="265" r:id="rId6"/>
    <p:sldId id="268" r:id="rId7"/>
    <p:sldId id="266" r:id="rId8"/>
    <p:sldId id="267" r:id="rId9"/>
    <p:sldId id="260" r:id="rId10"/>
    <p:sldId id="261" r:id="rId11"/>
    <p:sldId id="262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06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handoutMaster" Target="handoutMasters/handoutMaster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A17A6-91BC-4213-B19E-172EA68E7DD9}" type="datetimeFigureOut">
              <a:rPr lang="pt-BR" smtClean="0"/>
              <a:t>31/10/2025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2FAF5-152B-4263-9C32-426233B837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322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21967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:notes"/>
          <p:cNvSpPr txBox="1">
            <a:spLocks noGrp="1"/>
          </p:cNvSpPr>
          <p:nvPr>
            <p:ph type="body" idx="1"/>
          </p:nvPr>
        </p:nvSpPr>
        <p:spPr>
          <a:xfrm>
            <a:off x="685800" y="5867399"/>
            <a:ext cx="5486400" cy="48006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734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60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:notes"/>
          <p:cNvSpPr txBox="1">
            <a:spLocks noGrp="1"/>
          </p:cNvSpPr>
          <p:nvPr>
            <p:ph type="body" idx="1"/>
          </p:nvPr>
        </p:nvSpPr>
        <p:spPr>
          <a:xfrm>
            <a:off x="685800" y="5867399"/>
            <a:ext cx="5486400" cy="48006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52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5487c870e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15487c870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9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1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8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62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339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d3d04f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115d3d04f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5133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d3d04d60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15d3d04d6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04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" y="1220"/>
            <a:ext cx="12189831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8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/>
            </a:lvl1pPr>
            <a:lvl2pPr marL="914400" lvl="1" indent="-419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marL="1371600" lvl="2" indent="-4000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Texto Vertical">
  <p:cSld name="1_Título e Texto Vertical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5423"/>
            <a:ext cx="125246" cy="2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0" descr="Uma imagem contendo monitor, computador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6345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69" y="1221"/>
            <a:ext cx="12189831" cy="685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>
  <p:cSld name="Texto e Título Vertica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5423"/>
            <a:ext cx="125246" cy="2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>
  <p:cSld name="Somente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616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4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9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9.xml" /><Relationship Id="rId5" Type="http://schemas.openxmlformats.org/officeDocument/2006/relationships/image" Target="../media/image15.png" /><Relationship Id="rId4" Type="http://schemas.openxmlformats.org/officeDocument/2006/relationships/image" Target="../media/image1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2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8168" y="1196753"/>
            <a:ext cx="2288232" cy="184098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06908" y="4191000"/>
            <a:ext cx="11328400" cy="2386965"/>
          </a:xfrm>
          <a:custGeom>
            <a:avLst/>
            <a:gdLst/>
            <a:ahLst/>
            <a:cxnLst/>
            <a:rect l="l" t="t" r="r" b="b"/>
            <a:pathLst>
              <a:path w="11328400" h="2386965">
                <a:moveTo>
                  <a:pt x="11327892" y="0"/>
                </a:moveTo>
                <a:lnTo>
                  <a:pt x="0" y="0"/>
                </a:lnTo>
                <a:lnTo>
                  <a:pt x="0" y="2386584"/>
                </a:lnTo>
                <a:lnTo>
                  <a:pt x="11327892" y="2386584"/>
                </a:lnTo>
                <a:lnTo>
                  <a:pt x="11327892" y="0"/>
                </a:lnTo>
                <a:close/>
              </a:path>
            </a:pathLst>
          </a:custGeom>
          <a:solidFill>
            <a:srgbClr val="7E1F75">
              <a:alpha val="6195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0" y="4917349"/>
            <a:ext cx="12192000" cy="88755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spcBef>
                <a:spcPts val="125"/>
              </a:spcBef>
            </a:pPr>
            <a:r>
              <a:rPr lang="pt-BR" sz="6200" spc="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Inteligência Artificial</a:t>
            </a:r>
            <a:endParaRPr sz="6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142;p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608168" y="3116309"/>
            <a:ext cx="2448272" cy="745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133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7917" y="2840908"/>
            <a:ext cx="549547" cy="103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7916" y="2840908"/>
            <a:ext cx="549547" cy="103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3900" y="2468223"/>
            <a:ext cx="2348565" cy="1921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9861456" y="277592"/>
            <a:ext cx="2330544" cy="19068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/>
          <p:nvPr/>
        </p:nvSpPr>
        <p:spPr>
          <a:xfrm>
            <a:off x="983432" y="3645024"/>
            <a:ext cx="5184576" cy="214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6000" b="0" i="0" u="none" strike="noStrike" kern="0" cap="none" spc="11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Inteligência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6000" spc="1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Artificial</a:t>
            </a:r>
            <a:endParaRPr kumimoji="0" lang="pt-BR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142;p7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9408368" y="5805264"/>
            <a:ext cx="2448272" cy="745120"/>
          </a:xfrm>
          <a:prstGeom prst="rect">
            <a:avLst/>
          </a:prstGeom>
          <a:noFill/>
          <a:ln>
            <a:noFill/>
          </a:ln>
        </p:spPr>
      </p:pic>
      <p:sp>
        <p:nvSpPr>
          <p:cNvPr id="41990" name="AutoShape 6" descr="Linguagens de programação populares por profissão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992" name="AutoShape 8" descr="Linguagens de programação populares por profissão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994" name="AutoShape 10" descr="Linguagens de programação populares por profissão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 descr="arquivo png de circuito de tecnologia de inteligência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41" y="528918"/>
            <a:ext cx="7183125" cy="47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21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/>
        </p:nvSpPr>
        <p:spPr>
          <a:xfrm>
            <a:off x="6288505" y="4419600"/>
            <a:ext cx="490888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  <a:tabLst/>
              <a:defRPr/>
            </a:pPr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Previsor de Hits</a:t>
            </a:r>
            <a:endParaRPr kumimoji="0" sz="5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21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8577917" y="2840909"/>
            <a:ext cx="549547" cy="10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1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8577917" y="2840909"/>
            <a:ext cx="549547" cy="10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nteligência artificial - ícones de computador grát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97" y="1227261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26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3d png images 2 » PNG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83" y="4158762"/>
            <a:ext cx="3594617" cy="252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7;p24"/>
          <p:cNvSpPr txBox="1"/>
          <p:nvPr/>
        </p:nvSpPr>
        <p:spPr>
          <a:xfrm>
            <a:off x="305872" y="1181593"/>
            <a:ext cx="27903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INTEGRANTES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849907" y="309829"/>
            <a:ext cx="7933899" cy="539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t-BR" altLang="pt-BR" sz="2600" b="1" dirty="0"/>
              <a:t>ESTUDANTES :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pt-BR" sz="1800" b="1" dirty="0"/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Victor Henrique Dias – 4231920004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Paulo Vitor Amorim de Oliveira – 42322453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Maria Clara Marques Lino- 4231924407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Lucas Ferreira Andrade – 4231921505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Cesar Augusto Ferreira Martins – 4231921453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Caio Alves Fernandes – 4231925609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Arthur Maestri Silva de Aguiar – 4231925821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Gabriela </a:t>
            </a:r>
            <a:r>
              <a:rPr lang="pt-BR" altLang="pt-BR" sz="2000" dirty="0" err="1"/>
              <a:t>Asevedo</a:t>
            </a:r>
            <a:r>
              <a:rPr lang="pt-BR" altLang="pt-BR" sz="2000" dirty="0"/>
              <a:t> de Amorim - 4231924776 </a:t>
            </a:r>
            <a:endParaRPr lang="pt-BR" altLang="pt-BR" sz="1800" dirty="0"/>
          </a:p>
          <a:p>
            <a:endParaRPr lang="pt-BR" altLang="pt-BR" sz="2000" dirty="0"/>
          </a:p>
        </p:txBody>
      </p:sp>
      <p:pic>
        <p:nvPicPr>
          <p:cNvPr id="5" name="Picture 8" descr="Equipe Jovem Profissionais - Gráfico vetorial grátis no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03" y="3207225"/>
            <a:ext cx="3667604" cy="330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5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3856332" y="1570924"/>
            <a:ext cx="8131837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Origem da Base de dados e Justificativa</a:t>
            </a:r>
          </a:p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Parâmetros da Base de dados</a:t>
            </a:r>
          </a:p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 Variável “Target” e Objetivo do Estudo</a:t>
            </a:r>
          </a:p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 Aplicação dos Algoritmos</a:t>
            </a:r>
          </a:p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Considerações Finais</a:t>
            </a:r>
          </a:p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 Proposta de Trabalhos Futuros</a:t>
            </a:r>
          </a:p>
        </p:txBody>
      </p:sp>
      <p:sp>
        <p:nvSpPr>
          <p:cNvPr id="5" name="CaixaDeTexto 12"/>
          <p:cNvSpPr txBox="1">
            <a:spLocks noChangeArrowheads="1"/>
          </p:cNvSpPr>
          <p:nvPr/>
        </p:nvSpPr>
        <p:spPr bwMode="auto">
          <a:xfrm>
            <a:off x="4636126" y="445387"/>
            <a:ext cx="3286125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3500" b="1" dirty="0">
                <a:solidFill>
                  <a:srgbClr val="002060"/>
                </a:solidFill>
                <a:latin typeface="+mj-lt"/>
              </a:rPr>
              <a:t>Agenda</a:t>
            </a:r>
          </a:p>
        </p:txBody>
      </p:sp>
      <p:pic>
        <p:nvPicPr>
          <p:cNvPr id="6" name="Picture 4" descr="Ícone de traço de agenda rosa - Baixar PNG/SVG Transpar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575" y="189801"/>
            <a:ext cx="1125538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3d modeling - Free edit tools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405" y="4462818"/>
            <a:ext cx="2146699" cy="214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Banco De Dados PNG Free Images with Transparent Background - (2.075 Free  Download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919" y="2102227"/>
            <a:ext cx="2894656" cy="3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02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2A29C"/>
                </a:solidFill>
                <a:latin typeface="Calibri"/>
                <a:sym typeface="Calibri"/>
              </a:rPr>
              <a:t>ORIGEM DA BASE DE DADOS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DDC6EA-E97E-A618-AA26-49CA0BF4E5D4}"/>
              </a:ext>
            </a:extLst>
          </p:cNvPr>
          <p:cNvSpPr txBox="1"/>
          <p:nvPr/>
        </p:nvSpPr>
        <p:spPr>
          <a:xfrm>
            <a:off x="757726" y="904129"/>
            <a:ext cx="4777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Temos como objetivo construir um agente capaz de determinar, com base em dados retirados da internet, a tendência de uma música se tornar hit na plataforma Spotify.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Encontramos uma base de dados no site kaggle.com com diversos dados sobre as músicas que a plataforma possui.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50E67D-AA47-63EC-A30E-4821553B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941" y="1307690"/>
            <a:ext cx="6261576" cy="54126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7280C57-B29B-D2D2-B079-8523AD475B14}"/>
              </a:ext>
            </a:extLst>
          </p:cNvPr>
          <p:cNvSpPr txBox="1"/>
          <p:nvPr/>
        </p:nvSpPr>
        <p:spPr>
          <a:xfrm>
            <a:off x="757725" y="3139473"/>
            <a:ext cx="5025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u="sng" dirty="0">
                <a:solidFill>
                  <a:schemeClr val="accent1">
                    <a:lumMod val="75000"/>
                  </a:schemeClr>
                </a:solidFill>
              </a:rPr>
              <a:t>https://www.kaggle.com/datasets/solomonameh/spotify-music-dataset</a:t>
            </a:r>
          </a:p>
        </p:txBody>
      </p:sp>
    </p:spTree>
    <p:extLst>
      <p:ext uri="{BB962C8B-B14F-4D97-AF65-F5344CB8AC3E}">
        <p14:creationId xmlns:p14="http://schemas.microsoft.com/office/powerpoint/2010/main" val="266439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2A29C"/>
                </a:solidFill>
                <a:latin typeface="Calibri"/>
                <a:sym typeface="Calibri"/>
              </a:rPr>
              <a:t>PARÂMETROS DA BASE DE DADOS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536A05-1CFE-7A36-9033-2325840A062F}"/>
              </a:ext>
            </a:extLst>
          </p:cNvPr>
          <p:cNvSpPr txBox="1"/>
          <p:nvPr/>
        </p:nvSpPr>
        <p:spPr>
          <a:xfrm>
            <a:off x="757725" y="2295874"/>
            <a:ext cx="1056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Energia</a:t>
            </a:r>
            <a:endParaRPr lang="pt-BR" b="1" dirty="0"/>
          </a:p>
          <a:p>
            <a:r>
              <a:rPr lang="pt-BR" dirty="0"/>
              <a:t>(Energy)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5071C0A-F02D-395B-6B4C-D8201E1C31CB}"/>
              </a:ext>
            </a:extLst>
          </p:cNvPr>
          <p:cNvSpPr txBox="1"/>
          <p:nvPr/>
        </p:nvSpPr>
        <p:spPr>
          <a:xfrm>
            <a:off x="757725" y="4032059"/>
            <a:ext cx="2568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Um score para o quão dançante a música é, baseada em coisas como tempo, regularidade da batida, etc.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ED543F-D115-77DB-DDA7-4F127BBC5CC2}"/>
              </a:ext>
            </a:extLst>
          </p:cNvPr>
          <p:cNvSpPr txBox="1"/>
          <p:nvPr/>
        </p:nvSpPr>
        <p:spPr>
          <a:xfrm>
            <a:off x="757725" y="1126324"/>
            <a:ext cx="1056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Tempo</a:t>
            </a:r>
            <a:endParaRPr lang="pt-BR" b="1" dirty="0"/>
          </a:p>
          <a:p>
            <a:r>
              <a:rPr lang="pt-BR" dirty="0"/>
              <a:t>(Tempo)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C5BC093-D06F-610C-5D8E-7A7D3E996C8A}"/>
              </a:ext>
            </a:extLst>
          </p:cNvPr>
          <p:cNvSpPr txBox="1"/>
          <p:nvPr/>
        </p:nvSpPr>
        <p:spPr>
          <a:xfrm>
            <a:off x="757725" y="1711099"/>
            <a:ext cx="25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 velocidade da música, medida em Beats por minuto (BPM)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4D4F4DE-61C6-966A-824A-377232101F52}"/>
              </a:ext>
            </a:extLst>
          </p:cNvPr>
          <p:cNvSpPr txBox="1"/>
          <p:nvPr/>
        </p:nvSpPr>
        <p:spPr>
          <a:xfrm>
            <a:off x="764314" y="3447284"/>
            <a:ext cx="1742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Dançabilidade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Danceability</a:t>
            </a:r>
            <a:r>
              <a:rPr lang="pt-BR" dirty="0"/>
              <a:t>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0FF3B8F-1740-9750-3EAB-77EABCD05C08}"/>
              </a:ext>
            </a:extLst>
          </p:cNvPr>
          <p:cNvSpPr txBox="1"/>
          <p:nvPr/>
        </p:nvSpPr>
        <p:spPr>
          <a:xfrm>
            <a:off x="757725" y="2871579"/>
            <a:ext cx="256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Medida para a intensidade. O quão energética a música é 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FFF5DB9A-6D88-2D37-B914-699281F860C6}"/>
              </a:ext>
            </a:extLst>
          </p:cNvPr>
          <p:cNvSpPr txBox="1"/>
          <p:nvPr/>
        </p:nvSpPr>
        <p:spPr>
          <a:xfrm>
            <a:off x="764314" y="5561871"/>
            <a:ext cx="256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 quão alto é a música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1FB8685-B92F-4FDD-F685-4A79A98314B9}"/>
              </a:ext>
            </a:extLst>
          </p:cNvPr>
          <p:cNvSpPr txBox="1"/>
          <p:nvPr/>
        </p:nvSpPr>
        <p:spPr>
          <a:xfrm>
            <a:off x="770903" y="4977096"/>
            <a:ext cx="1742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Intensidade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Loudness</a:t>
            </a:r>
            <a:r>
              <a:rPr lang="pt-BR" dirty="0"/>
              <a:t>)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58F9706-E6E0-7DDB-2310-6F5CE55BB68E}"/>
              </a:ext>
            </a:extLst>
          </p:cNvPr>
          <p:cNvSpPr txBox="1"/>
          <p:nvPr/>
        </p:nvSpPr>
        <p:spPr>
          <a:xfrm>
            <a:off x="3800808" y="1126324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Vivacidade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Liveness</a:t>
            </a:r>
            <a:r>
              <a:rPr lang="pt-BR" dirty="0"/>
              <a:t>)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2D870C9-AFD8-7840-9E8B-8F4F9E9CA761}"/>
              </a:ext>
            </a:extLst>
          </p:cNvPr>
          <p:cNvSpPr txBox="1"/>
          <p:nvPr/>
        </p:nvSpPr>
        <p:spPr>
          <a:xfrm>
            <a:off x="3800809" y="1711099"/>
            <a:ext cx="2568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 probabilidade da gravação ter sido feita ao vivo. Valores maiores significa uma maior presença da plateia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26559B6A-D827-F1A2-04BD-7FD9EC532B07}"/>
              </a:ext>
            </a:extLst>
          </p:cNvPr>
          <p:cNvSpPr txBox="1"/>
          <p:nvPr/>
        </p:nvSpPr>
        <p:spPr>
          <a:xfrm>
            <a:off x="3800808" y="2579191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Valência</a:t>
            </a:r>
            <a:endParaRPr lang="pt-BR" b="1" dirty="0"/>
          </a:p>
          <a:p>
            <a:r>
              <a:rPr lang="pt-BR" dirty="0"/>
              <a:t>(Valence)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D4B8048-44F4-15DB-175A-71612ECAF2A3}"/>
              </a:ext>
            </a:extLst>
          </p:cNvPr>
          <p:cNvSpPr txBox="1"/>
          <p:nvPr/>
        </p:nvSpPr>
        <p:spPr>
          <a:xfrm>
            <a:off x="3800809" y="3163966"/>
            <a:ext cx="25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 quão forte a música transmite felicidade.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A1C31D66-ADEB-D84A-B8A0-09D125368DFD}"/>
              </a:ext>
            </a:extLst>
          </p:cNvPr>
          <p:cNvSpPr txBox="1"/>
          <p:nvPr/>
        </p:nvSpPr>
        <p:spPr>
          <a:xfrm>
            <a:off x="3800808" y="3662726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Fala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Speechiness</a:t>
            </a:r>
            <a:r>
              <a:rPr lang="pt-BR" dirty="0"/>
              <a:t>)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0D35C19-4BC8-3415-87A9-A147DA702BCF}"/>
              </a:ext>
            </a:extLst>
          </p:cNvPr>
          <p:cNvSpPr txBox="1"/>
          <p:nvPr/>
        </p:nvSpPr>
        <p:spPr>
          <a:xfrm>
            <a:off x="3800809" y="4247501"/>
            <a:ext cx="25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Mede a presença de letra na música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611EA31-E742-B8F7-231F-09E008ACB14A}"/>
              </a:ext>
            </a:extLst>
          </p:cNvPr>
          <p:cNvSpPr txBox="1"/>
          <p:nvPr/>
        </p:nvSpPr>
        <p:spPr>
          <a:xfrm>
            <a:off x="3800808" y="4863056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Instrumentalidade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Instrumentalness</a:t>
            </a:r>
            <a:r>
              <a:rPr lang="pt-BR" dirty="0"/>
              <a:t>)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E42FF91-014E-5F25-0DD3-10F814A48B0D}"/>
              </a:ext>
            </a:extLst>
          </p:cNvPr>
          <p:cNvSpPr txBox="1"/>
          <p:nvPr/>
        </p:nvSpPr>
        <p:spPr>
          <a:xfrm>
            <a:off x="3800809" y="5447831"/>
            <a:ext cx="256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Mede a probabilidade da música não ter vocais. Valores próximos a 1 indicam musicas instrumentais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C8E272E0-CED0-77FD-509D-517B2949419F}"/>
              </a:ext>
            </a:extLst>
          </p:cNvPr>
          <p:cNvSpPr txBox="1"/>
          <p:nvPr/>
        </p:nvSpPr>
        <p:spPr>
          <a:xfrm>
            <a:off x="6718282" y="1126324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Modo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Mode</a:t>
            </a:r>
            <a:r>
              <a:rPr lang="pt-BR" dirty="0"/>
              <a:t>)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11E4FCC0-B9E2-E55E-86F3-C6FF37D0CCD3}"/>
              </a:ext>
            </a:extLst>
          </p:cNvPr>
          <p:cNvSpPr txBox="1"/>
          <p:nvPr/>
        </p:nvSpPr>
        <p:spPr>
          <a:xfrm>
            <a:off x="6718282" y="1711099"/>
            <a:ext cx="381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Indica em que modo a música está (em teoria musical, modo é um tipo de escala com suas próprias características melódicas e harmônicas)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C8AFEA56-31A3-B833-827B-2E805EBD4880}"/>
              </a:ext>
            </a:extLst>
          </p:cNvPr>
          <p:cNvSpPr txBox="1"/>
          <p:nvPr/>
        </p:nvSpPr>
        <p:spPr>
          <a:xfrm>
            <a:off x="6718282" y="2494347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Tom</a:t>
            </a:r>
            <a:endParaRPr lang="pt-BR" b="1" dirty="0"/>
          </a:p>
          <a:p>
            <a:r>
              <a:rPr lang="pt-BR" dirty="0"/>
              <a:t>(Key)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783668-75D9-8124-DBD4-62E8EB433EE7}"/>
              </a:ext>
            </a:extLst>
          </p:cNvPr>
          <p:cNvSpPr txBox="1"/>
          <p:nvPr/>
        </p:nvSpPr>
        <p:spPr>
          <a:xfrm>
            <a:off x="6718282" y="3079122"/>
            <a:ext cx="381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Indica o tom da música usando a faixa de valores entre 0 (C ou Dó) e 11 (B ou Si)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6925DD30-16D4-3209-92B6-C759854E3ADF}"/>
              </a:ext>
            </a:extLst>
          </p:cNvPr>
          <p:cNvSpPr txBox="1"/>
          <p:nvPr/>
        </p:nvSpPr>
        <p:spPr>
          <a:xfrm>
            <a:off x="6718282" y="3659438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Duração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Duration_ms</a:t>
            </a:r>
            <a:r>
              <a:rPr lang="pt-BR" dirty="0"/>
              <a:t>)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C1A79E03-72E5-BE30-715A-F4F73301B0A3}"/>
              </a:ext>
            </a:extLst>
          </p:cNvPr>
          <p:cNvSpPr txBox="1"/>
          <p:nvPr/>
        </p:nvSpPr>
        <p:spPr>
          <a:xfrm>
            <a:off x="6718282" y="4244213"/>
            <a:ext cx="3812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 tempo de duração da música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4A805796-092B-8B98-FA29-8A13FB3F524A}"/>
              </a:ext>
            </a:extLst>
          </p:cNvPr>
          <p:cNvSpPr txBox="1"/>
          <p:nvPr/>
        </p:nvSpPr>
        <p:spPr>
          <a:xfrm>
            <a:off x="6718282" y="4655251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Acústico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Acousticness</a:t>
            </a:r>
            <a:r>
              <a:rPr lang="pt-BR" dirty="0"/>
              <a:t>)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848112DB-0BD4-9B36-A7BE-9C06D9B47F8C}"/>
              </a:ext>
            </a:extLst>
          </p:cNvPr>
          <p:cNvSpPr txBox="1"/>
          <p:nvPr/>
        </p:nvSpPr>
        <p:spPr>
          <a:xfrm>
            <a:off x="6718282" y="5240026"/>
            <a:ext cx="3812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Indica se a música é acústica(1) ou não(0)</a:t>
            </a:r>
          </a:p>
        </p:txBody>
      </p:sp>
    </p:spTree>
    <p:extLst>
      <p:ext uri="{BB962C8B-B14F-4D97-AF65-F5344CB8AC3E}">
        <p14:creationId xmlns:p14="http://schemas.microsoft.com/office/powerpoint/2010/main" val="363324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sym typeface="Calibri"/>
              </a:rPr>
              <a:t>Variável “Target” e Objetivo do Estudo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21482E-500C-336A-F21F-603554C23124}"/>
              </a:ext>
            </a:extLst>
          </p:cNvPr>
          <p:cNvSpPr txBox="1"/>
          <p:nvPr/>
        </p:nvSpPr>
        <p:spPr>
          <a:xfrm>
            <a:off x="757725" y="1592826"/>
            <a:ext cx="44101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Variável “Target”: </a:t>
            </a:r>
            <a:r>
              <a:rPr lang="pt-BR" sz="2200" b="1" dirty="0" err="1"/>
              <a:t>hit_potencial</a:t>
            </a:r>
            <a:endParaRPr lang="pt-BR" sz="2200" b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F8FC9F6-5756-036B-38FF-538E1212FB09}"/>
              </a:ext>
            </a:extLst>
          </p:cNvPr>
          <p:cNvSpPr txBox="1"/>
          <p:nvPr/>
        </p:nvSpPr>
        <p:spPr>
          <a:xfrm>
            <a:off x="757725" y="2782669"/>
            <a:ext cx="987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A variável definida em questão, indica se uma música possui as características que aumentam</a:t>
            </a:r>
          </a:p>
          <a:p>
            <a:r>
              <a:rPr lang="pt-BR" sz="1800" dirty="0"/>
              <a:t> a probabilidade de torna-la um hit (música de grande sucesso).</a:t>
            </a:r>
          </a:p>
        </p:txBody>
      </p:sp>
    </p:spTree>
    <p:extLst>
      <p:ext uri="{BB962C8B-B14F-4D97-AF65-F5344CB8AC3E}">
        <p14:creationId xmlns:p14="http://schemas.microsoft.com/office/powerpoint/2010/main" val="132094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22A29C"/>
                </a:solidFill>
                <a:latin typeface="Calibri"/>
                <a:ea typeface="Calibri"/>
                <a:cs typeface="Calibri"/>
                <a:sym typeface="Calibri"/>
              </a:rPr>
              <a:t>DÚVIDAS?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24" descr="Resultado de imagem para DUVIDA veto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638" y="1750763"/>
            <a:ext cx="2360725" cy="33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431</Words>
  <Application>Microsoft Office PowerPoint</Application>
  <PresentationFormat>Widescreen</PresentationFormat>
  <Paragraphs>73</Paragraphs>
  <Slides>11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Tema do Office</vt:lpstr>
      <vt:lpstr>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Vítor</dc:creator>
  <cp:lastModifiedBy>Victor Henrique Dias</cp:lastModifiedBy>
  <cp:revision>12</cp:revision>
  <dcterms:modified xsi:type="dcterms:W3CDTF">2025-10-31T19:09:47Z</dcterms:modified>
</cp:coreProperties>
</file>